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2"/>
  </p:notesMasterIdLst>
  <p:handoutMasterIdLst>
    <p:handoutMasterId r:id="rId13"/>
  </p:handoutMasterIdLst>
  <p:sldIdLst>
    <p:sldId id="357" r:id="rId5"/>
    <p:sldId id="358" r:id="rId6"/>
    <p:sldId id="364" r:id="rId7"/>
    <p:sldId id="362" r:id="rId8"/>
    <p:sldId id="359" r:id="rId9"/>
    <p:sldId id="363" r:id="rId10"/>
    <p:sldId id="356" r:id="rId11"/>
  </p:sldIdLst>
  <p:sldSz cx="9144000" cy="6858000" type="screen4x3"/>
  <p:notesSz cx="6858000" cy="9144000"/>
  <p:defaultTextStyle>
    <a:defPPr>
      <a:defRPr lang="it-IT"/>
    </a:defPPr>
    <a:lvl1pPr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20F21"/>
    <a:srgbClr val="D95411"/>
    <a:srgbClr val="CC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6984D69-3C52-445B-A810-DD4F374897B6}" v="6" dt="2021-10-07T08:50:26.17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505E3EF-67EA-436B-97B2-0124C06EBD24}" styleName="Stile medio 4 - Colore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186" y="6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58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18" Type="http://schemas.microsoft.com/office/2015/10/relationships/revisionInfo" Target="revisionInfo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D94BA057-8F2A-49CA-8492-26E01BAA355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43818D43-F298-4AA2-AE9D-BD9DBD5E86B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29AE8C24-7663-4755-BD64-18CEC292F724}" type="datetimeFigureOut">
              <a:rPr lang="it-IT"/>
              <a:pPr>
                <a:defRPr/>
              </a:pPr>
              <a:t>16/11/2021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3227ACB1-6663-43E9-8615-5FC55A293F1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F60CE4EB-6312-4E8C-A875-AD472E914EB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414BA86B-9A5B-471A-A51F-59D1541E3FC0}" type="slidenum">
              <a:rPr lang="it-IT" altLang="it-IT"/>
              <a:pPr/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16T15:58:58.782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0,'2409'0,"-2403"0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16T15:59:07.006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2383 1112,'-2378'-1109,"2374"1107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16T15:58:58.783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0,'2356'0,"-2349"0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16T15:58:58.784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0,'2318'0,"-2312"0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16T15:58:58.785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1090,'1250'-583,"-170"80,-1074 500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16T15:58:58.786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1112,'2378'-1109,"-2374"1107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16T15:59:07.002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2414 0,'-2409'0,"2403"0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16T15:59:07.003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2363 0,'-2356'0,"2349"0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16T15:59:07.004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2324 0,'-2318'0,"2312"0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16T15:59:07.005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2337 1090,'-1250'-583,"170"80,1074 500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4438834E-CBAD-4B9B-A8A7-E00DBB04311E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5123" name="Rectangle 3">
            <a:extLst>
              <a:ext uri="{FF2B5EF4-FFF2-40B4-BE49-F238E27FC236}">
                <a16:creationId xmlns:a16="http://schemas.microsoft.com/office/drawing/2014/main" id="{E3BCA582-712A-4F77-9278-CD4D93C5D845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13316" name="Rectangle 4">
            <a:extLst>
              <a:ext uri="{FF2B5EF4-FFF2-40B4-BE49-F238E27FC236}">
                <a16:creationId xmlns:a16="http://schemas.microsoft.com/office/drawing/2014/main" id="{543CA8C9-0B8A-4A55-9FED-2A577EA87A8F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5" name="Rectangle 5">
            <a:extLst>
              <a:ext uri="{FF2B5EF4-FFF2-40B4-BE49-F238E27FC236}">
                <a16:creationId xmlns:a16="http://schemas.microsoft.com/office/drawing/2014/main" id="{99A3A620-0AED-435F-87EC-F60DA6EFABF1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it-IT" noProof="0"/>
              <a:t>Fare clic per modificare gli stili del testo dello schema</a:t>
            </a:r>
          </a:p>
          <a:p>
            <a:pPr lvl="1"/>
            <a:r>
              <a:rPr lang="it-IT" noProof="0"/>
              <a:t>Secondo livello</a:t>
            </a:r>
          </a:p>
          <a:p>
            <a:pPr lvl="2"/>
            <a:r>
              <a:rPr lang="it-IT" noProof="0"/>
              <a:t>Terzo livello</a:t>
            </a:r>
          </a:p>
          <a:p>
            <a:pPr lvl="3"/>
            <a:r>
              <a:rPr lang="it-IT" noProof="0"/>
              <a:t>Quarto livello</a:t>
            </a:r>
          </a:p>
          <a:p>
            <a:pPr lvl="4"/>
            <a:r>
              <a:rPr lang="it-IT" noProof="0"/>
              <a:t>Quinto livello</a:t>
            </a:r>
          </a:p>
        </p:txBody>
      </p:sp>
      <p:sp>
        <p:nvSpPr>
          <p:cNvPr id="5126" name="Rectangle 6">
            <a:extLst>
              <a:ext uri="{FF2B5EF4-FFF2-40B4-BE49-F238E27FC236}">
                <a16:creationId xmlns:a16="http://schemas.microsoft.com/office/drawing/2014/main" id="{D5C1513F-4364-4255-A3B2-D95FC76720DC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5127" name="Rectangle 7">
            <a:extLst>
              <a:ext uri="{FF2B5EF4-FFF2-40B4-BE49-F238E27FC236}">
                <a16:creationId xmlns:a16="http://schemas.microsoft.com/office/drawing/2014/main" id="{4E20FAA0-6CD1-47FE-8442-01C027B07DF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b="0"/>
            </a:lvl1pPr>
          </a:lstStyle>
          <a:p>
            <a:fld id="{E089B42F-5DF8-46B2-B64F-0F197D49EE0B}" type="slidenum">
              <a:rPr lang="it-IT" altLang="it-IT"/>
              <a:pPr/>
              <a:t>‹N›</a:t>
            </a:fld>
            <a:endParaRPr lang="it-IT" alt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Explain</a:t>
            </a:r>
            <a:r>
              <a:rPr lang="it-IT" dirty="0"/>
              <a:t> </a:t>
            </a:r>
            <a:r>
              <a:rPr lang="it-IT" dirty="0" err="1"/>
              <a:t>very</a:t>
            </a:r>
            <a:r>
              <a:rPr lang="it-IT" dirty="0"/>
              <a:t> </a:t>
            </a:r>
            <a:r>
              <a:rPr lang="it-IT" dirty="0" err="1"/>
              <a:t>briefly</a:t>
            </a:r>
            <a:r>
              <a:rPr lang="it-IT" dirty="0"/>
              <a:t> the theory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</a:t>
            </a:r>
            <a:r>
              <a:rPr lang="it-IT" dirty="0" err="1"/>
              <a:t>based</a:t>
            </a:r>
            <a:r>
              <a:rPr lang="it-IT" dirty="0"/>
              <a:t> </a:t>
            </a:r>
            <a:r>
              <a:rPr lang="it-IT" dirty="0" err="1"/>
              <a:t>your</a:t>
            </a:r>
            <a:r>
              <a:rPr lang="it-IT" dirty="0"/>
              <a:t> </a:t>
            </a:r>
            <a:r>
              <a:rPr lang="it-IT" dirty="0" err="1"/>
              <a:t>solution</a:t>
            </a:r>
            <a:r>
              <a:rPr lang="it-IT" dirty="0"/>
              <a:t> on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89B42F-5DF8-46B2-B64F-0F197D49EE0B}" type="slidenum">
              <a:rPr lang="it-IT" altLang="it-IT" smtClean="0"/>
              <a:pPr/>
              <a:t>2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5678156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Explain</a:t>
            </a:r>
            <a:r>
              <a:rPr lang="it-IT" dirty="0"/>
              <a:t> </a:t>
            </a:r>
            <a:r>
              <a:rPr lang="it-IT" dirty="0" err="1"/>
              <a:t>very</a:t>
            </a:r>
            <a:r>
              <a:rPr lang="it-IT" dirty="0"/>
              <a:t> </a:t>
            </a:r>
            <a:r>
              <a:rPr lang="it-IT" dirty="0" err="1"/>
              <a:t>briefly</a:t>
            </a:r>
            <a:r>
              <a:rPr lang="it-IT" dirty="0"/>
              <a:t> the theory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</a:t>
            </a:r>
            <a:r>
              <a:rPr lang="it-IT" dirty="0" err="1"/>
              <a:t>based</a:t>
            </a:r>
            <a:r>
              <a:rPr lang="it-IT" dirty="0"/>
              <a:t> </a:t>
            </a:r>
            <a:r>
              <a:rPr lang="it-IT" dirty="0" err="1"/>
              <a:t>your</a:t>
            </a:r>
            <a:r>
              <a:rPr lang="it-IT" dirty="0"/>
              <a:t> </a:t>
            </a:r>
            <a:r>
              <a:rPr lang="it-IT" dirty="0" err="1"/>
              <a:t>solution</a:t>
            </a:r>
            <a:r>
              <a:rPr lang="it-IT" dirty="0"/>
              <a:t> on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89B42F-5DF8-46B2-B64F-0F197D49EE0B}" type="slidenum">
              <a:rPr lang="it-IT" altLang="it-IT" smtClean="0"/>
              <a:pPr/>
              <a:t>3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20108418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Explain</a:t>
            </a:r>
            <a:r>
              <a:rPr lang="it-IT" dirty="0"/>
              <a:t> </a:t>
            </a:r>
            <a:r>
              <a:rPr lang="it-IT" dirty="0" err="1"/>
              <a:t>very</a:t>
            </a:r>
            <a:r>
              <a:rPr lang="it-IT" dirty="0"/>
              <a:t> </a:t>
            </a:r>
            <a:r>
              <a:rPr lang="it-IT" dirty="0" err="1"/>
              <a:t>briefly</a:t>
            </a:r>
            <a:r>
              <a:rPr lang="it-IT" dirty="0"/>
              <a:t> the theory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</a:t>
            </a:r>
            <a:r>
              <a:rPr lang="it-IT" dirty="0" err="1"/>
              <a:t>based</a:t>
            </a:r>
            <a:r>
              <a:rPr lang="it-IT" dirty="0"/>
              <a:t> </a:t>
            </a:r>
            <a:r>
              <a:rPr lang="it-IT" dirty="0" err="1"/>
              <a:t>your</a:t>
            </a:r>
            <a:r>
              <a:rPr lang="it-IT" dirty="0"/>
              <a:t> </a:t>
            </a:r>
            <a:r>
              <a:rPr lang="it-IT" dirty="0" err="1"/>
              <a:t>solution</a:t>
            </a:r>
            <a:r>
              <a:rPr lang="it-IT" dirty="0"/>
              <a:t> on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89B42F-5DF8-46B2-B64F-0F197D49EE0B}" type="slidenum">
              <a:rPr lang="it-IT" altLang="it-IT" smtClean="0"/>
              <a:pPr/>
              <a:t>4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8333912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Introduce strategies, </a:t>
            </a:r>
            <a:r>
              <a:rPr lang="it-IT" dirty="0" err="1"/>
              <a:t>tests</a:t>
            </a:r>
            <a:r>
              <a:rPr lang="it-IT" dirty="0"/>
              <a:t>, and report debugging </a:t>
            </a:r>
            <a:r>
              <a:rPr lang="it-IT" dirty="0" err="1"/>
              <a:t>problems</a:t>
            </a:r>
            <a:r>
              <a:rPr lang="it-IT" dirty="0"/>
              <a:t>, compilation options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89B42F-5DF8-46B2-B64F-0F197D49EE0B}" type="slidenum">
              <a:rPr lang="it-IT" altLang="it-IT" smtClean="0"/>
              <a:pPr/>
              <a:t>5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7117277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Introduce strategies, </a:t>
            </a:r>
            <a:r>
              <a:rPr lang="it-IT" dirty="0" err="1"/>
              <a:t>tests</a:t>
            </a:r>
            <a:r>
              <a:rPr lang="it-IT" dirty="0"/>
              <a:t>, and report debugging </a:t>
            </a:r>
            <a:r>
              <a:rPr lang="it-IT" dirty="0" err="1"/>
              <a:t>problems</a:t>
            </a:r>
            <a:r>
              <a:rPr lang="it-IT" dirty="0"/>
              <a:t>, compilation options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89B42F-5DF8-46B2-B64F-0F197D49EE0B}" type="slidenum">
              <a:rPr lang="it-IT" altLang="it-IT" smtClean="0"/>
              <a:pPr/>
              <a:t>6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24938223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titolo">
    <p:bg>
      <p:bgPr>
        <a:solidFill>
          <a:srgbClr val="B307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6">
            <a:extLst>
              <a:ext uri="{FF2B5EF4-FFF2-40B4-BE49-F238E27FC236}">
                <a16:creationId xmlns:a16="http://schemas.microsoft.com/office/drawing/2014/main" id="{566F108F-37FB-4BEE-91A3-49D240F349C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913" y="2559050"/>
            <a:ext cx="6249987" cy="173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568322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apositiva titolo">
    <p:bg>
      <p:bgPr>
        <a:solidFill>
          <a:srgbClr val="B307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6">
            <a:extLst>
              <a:ext uri="{FF2B5EF4-FFF2-40B4-BE49-F238E27FC236}">
                <a16:creationId xmlns:a16="http://schemas.microsoft.com/office/drawing/2014/main" id="{912092A8-443B-42DB-A7C4-CC8770689AB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2275" y="1651000"/>
            <a:ext cx="5616575" cy="156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492315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sitiva titolo">
    <p:bg>
      <p:bgPr>
        <a:solidFill>
          <a:srgbClr val="B307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883200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apositiva titolo">
    <p:bg>
      <p:bgPr>
        <a:solidFill>
          <a:srgbClr val="B307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SigilloLogoLAST_WhiteOK">
            <a:extLst>
              <a:ext uri="{FF2B5EF4-FFF2-40B4-BE49-F238E27FC236}">
                <a16:creationId xmlns:a16="http://schemas.microsoft.com/office/drawing/2014/main" id="{0A19595C-2E2B-4F61-9B5C-9EE7020EC66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9863" y="2027238"/>
            <a:ext cx="6264275" cy="280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29707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5212F5B8-C118-4D3E-8E9A-7A1FC920DCC1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96838" y="0"/>
            <a:ext cx="9240838" cy="1008063"/>
          </a:xfrm>
          <a:prstGeom prst="rect">
            <a:avLst/>
          </a:prstGeom>
          <a:solidFill>
            <a:srgbClr val="B3071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Ins="360000" anchor="ctr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defRPr/>
            </a:pPr>
            <a:endParaRPr lang="it-IT" altLang="it-IT" sz="2400">
              <a:solidFill>
                <a:schemeClr val="bg1"/>
              </a:solidFill>
            </a:endParaRPr>
          </a:p>
        </p:txBody>
      </p:sp>
      <p:pic>
        <p:nvPicPr>
          <p:cNvPr id="3" name="Immagine 7">
            <a:extLst>
              <a:ext uri="{FF2B5EF4-FFF2-40B4-BE49-F238E27FC236}">
                <a16:creationId xmlns:a16="http://schemas.microsoft.com/office/drawing/2014/main" id="{3B23D760-9C5E-4FB7-AC5A-CFF061A8B86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152400"/>
            <a:ext cx="2530475" cy="703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43E17185-F903-4061-8AA0-E9F60A7BBCE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-793750" y="93821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180000" rIns="216000" anchor="ctr"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defRPr/>
            </a:pPr>
            <a:endParaRPr lang="it-IT" altLang="it-IT" sz="2800" b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37375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8BD389D0-D9AA-45D8-8574-AEE5A92828F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180975" y="0"/>
            <a:ext cx="9336088" cy="576263"/>
          </a:xfrm>
          <a:prstGeom prst="rect">
            <a:avLst/>
          </a:prstGeom>
          <a:solidFill>
            <a:srgbClr val="B3071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Ins="360000" anchor="ctr"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endParaRPr lang="it-IT" altLang="it-IT" sz="2400">
              <a:solidFill>
                <a:schemeClr val="bg1"/>
              </a:solidFill>
            </a:endParaRPr>
          </a:p>
        </p:txBody>
      </p:sp>
      <p:pic>
        <p:nvPicPr>
          <p:cNvPr id="3" name="Immagine 7">
            <a:extLst>
              <a:ext uri="{FF2B5EF4-FFF2-40B4-BE49-F238E27FC236}">
                <a16:creationId xmlns:a16="http://schemas.microsoft.com/office/drawing/2014/main" id="{AC35E195-0B51-412C-BE8B-9DFFD68F622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" y="195263"/>
            <a:ext cx="3036888" cy="16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781629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1D92AD7B-7365-41D4-A9CC-F55E60ED513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it-IT" altLang="it-IT"/>
              <a:t>Fare clic per modificare lo stile del titolo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1F90E89D-8E2F-4CE5-BF6A-89335EAB14D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it-IT" altLang="it-IT"/>
              <a:t>Fare clic per modificare gli stili del testo dello schema</a:t>
            </a:r>
          </a:p>
          <a:p>
            <a:pPr lvl="1"/>
            <a:r>
              <a:rPr lang="it-IT" altLang="it-IT"/>
              <a:t>Secondo livello</a:t>
            </a:r>
          </a:p>
          <a:p>
            <a:pPr lvl="2"/>
            <a:r>
              <a:rPr lang="it-IT" altLang="it-IT"/>
              <a:t>Terzo livello</a:t>
            </a:r>
          </a:p>
          <a:p>
            <a:pPr lvl="3"/>
            <a:r>
              <a:rPr lang="it-IT" altLang="it-IT"/>
              <a:t>Quarto livello</a:t>
            </a:r>
          </a:p>
          <a:p>
            <a:pPr lvl="4"/>
            <a:r>
              <a:rPr lang="it-IT" altLang="it-IT"/>
              <a:t>Quinto livello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22686107-2F26-408E-90E3-FAFF22EE6B85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 b="0">
                <a:latin typeface="Arial" charset="0"/>
              </a:defRPr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BD1E12F8-DF16-4E5C-ABF1-6DB28C171A93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 b="0">
                <a:latin typeface="Arial" charset="0"/>
              </a:defRPr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79285B96-D082-470F-9AAC-8A3C6363221A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 b="0"/>
            </a:lvl1pPr>
          </a:lstStyle>
          <a:p>
            <a:fld id="{4B6447B9-7737-43BD-81C9-3381C4CF6C30}" type="slidenum">
              <a:rPr lang="it-IT" altLang="it-IT"/>
              <a:pPr/>
              <a:t>‹N›</a:t>
            </a:fld>
            <a:endParaRPr lang="it-IT" alt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7" r:id="rId1"/>
    <p:sldLayoutId id="2147483748" r:id="rId2"/>
    <p:sldLayoutId id="2147483749" r:id="rId3"/>
    <p:sldLayoutId id="2147483750" r:id="rId4"/>
    <p:sldLayoutId id="2147483751" r:id="rId5"/>
    <p:sldLayoutId id="2147483752" r:id="rId6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6" Type="http://schemas.openxmlformats.org/officeDocument/2006/relationships/image" Target="../media/image6.png"/><Relationship Id="rId13" Type="http://schemas.openxmlformats.org/officeDocument/2006/relationships/image" Target="../media/image11.png"/><Relationship Id="rId34" Type="http://schemas.openxmlformats.org/officeDocument/2006/relationships/customXml" Target="../ink/ink7.xml"/><Relationship Id="rId21" Type="http://schemas.openxmlformats.org/officeDocument/2006/relationships/image" Target="../media/image15.png"/><Relationship Id="rId25" Type="http://schemas.openxmlformats.org/officeDocument/2006/relationships/image" Target="../media/image18.png"/><Relationship Id="rId7" Type="http://schemas.openxmlformats.org/officeDocument/2006/relationships/image" Target="../media/image8.png"/><Relationship Id="rId33" Type="http://schemas.openxmlformats.org/officeDocument/2006/relationships/customXml" Target="../ink/ink6.xml"/><Relationship Id="rId17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29" Type="http://schemas.openxmlformats.org/officeDocument/2006/relationships/customXml" Target="../ink/ink2.xml"/><Relationship Id="rId1" Type="http://schemas.openxmlformats.org/officeDocument/2006/relationships/slideLayout" Target="../slideLayouts/slideLayout5.xml"/><Relationship Id="rId24" Type="http://schemas.openxmlformats.org/officeDocument/2006/relationships/image" Target="../media/image17.png"/><Relationship Id="rId11" Type="http://schemas.openxmlformats.org/officeDocument/2006/relationships/image" Target="../media/image10.png"/><Relationship Id="rId32" Type="http://schemas.openxmlformats.org/officeDocument/2006/relationships/customXml" Target="../ink/ink5.xml"/><Relationship Id="rId37" Type="http://schemas.openxmlformats.org/officeDocument/2006/relationships/customXml" Target="../ink/ink10.xml"/><Relationship Id="rId28" Type="http://schemas.openxmlformats.org/officeDocument/2006/relationships/customXml" Target="../ink/ink1.xml"/><Relationship Id="rId5" Type="http://schemas.openxmlformats.org/officeDocument/2006/relationships/image" Target="../media/image70.png"/><Relationship Id="rId15" Type="http://schemas.openxmlformats.org/officeDocument/2006/relationships/image" Target="../media/image12.png"/><Relationship Id="rId36" Type="http://schemas.openxmlformats.org/officeDocument/2006/relationships/customXml" Target="../ink/ink9.xml"/><Relationship Id="rId23" Type="http://schemas.openxmlformats.org/officeDocument/2006/relationships/image" Target="../media/image16.png"/><Relationship Id="rId31" Type="http://schemas.openxmlformats.org/officeDocument/2006/relationships/customXml" Target="../ink/ink4.xml"/><Relationship Id="rId19" Type="http://schemas.openxmlformats.org/officeDocument/2006/relationships/image" Target="../media/image14.png"/><Relationship Id="rId27" Type="http://schemas.openxmlformats.org/officeDocument/2006/relationships/image" Target="../media/image7.png"/><Relationship Id="rId30" Type="http://schemas.openxmlformats.org/officeDocument/2006/relationships/customXml" Target="../ink/ink3.xml"/><Relationship Id="rId9" Type="http://schemas.openxmlformats.org/officeDocument/2006/relationships/image" Target="../media/image9.png"/><Relationship Id="rId35" Type="http://schemas.openxmlformats.org/officeDocument/2006/relationships/customXml" Target="../ink/ink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3.png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3" Type="http://schemas.openxmlformats.org/officeDocument/2006/relationships/image" Target="../media/image31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32.sv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CasellaDiTesto 10">
            <a:extLst>
              <a:ext uri="{FF2B5EF4-FFF2-40B4-BE49-F238E27FC236}">
                <a16:creationId xmlns:a16="http://schemas.microsoft.com/office/drawing/2014/main" id="{ED32AF09-CF86-4D49-85E2-CC111B5F3D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9000" y="361950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180000" rIns="216000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endParaRPr lang="it-IT" altLang="it-IT" sz="2800" b="0">
              <a:solidFill>
                <a:schemeClr val="bg1"/>
              </a:solidFill>
            </a:endParaRPr>
          </a:p>
        </p:txBody>
      </p:sp>
      <p:sp>
        <p:nvSpPr>
          <p:cNvPr id="8195" name="CasellaDiTesto 13">
            <a:extLst>
              <a:ext uri="{FF2B5EF4-FFF2-40B4-BE49-F238E27FC236}">
                <a16:creationId xmlns:a16="http://schemas.microsoft.com/office/drawing/2014/main" id="{0D373E1D-380D-4868-9DBF-30318ECE99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37600" y="412750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180000" rIns="216000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endParaRPr lang="it-IT" altLang="it-IT" sz="2800" b="0">
              <a:solidFill>
                <a:schemeClr val="bg1"/>
              </a:solidFill>
            </a:endParaRPr>
          </a:p>
        </p:txBody>
      </p:sp>
      <p:sp>
        <p:nvSpPr>
          <p:cNvPr id="8197" name="CasellaDiTesto 1">
            <a:extLst>
              <a:ext uri="{FF2B5EF4-FFF2-40B4-BE49-F238E27FC236}">
                <a16:creationId xmlns:a16="http://schemas.microsoft.com/office/drawing/2014/main" id="{DABE2A0C-C977-463D-B219-FCD2A84DCF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76200" y="48101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180000" rIns="216000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endParaRPr lang="it-IT" altLang="it-IT" sz="2800" b="0">
              <a:solidFill>
                <a:schemeClr val="bg1"/>
              </a:solidFill>
            </a:endParaRP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B2613320-53DF-4E92-BE38-65624D44622A}"/>
              </a:ext>
            </a:extLst>
          </p:cNvPr>
          <p:cNvSpPr/>
          <p:nvPr/>
        </p:nvSpPr>
        <p:spPr>
          <a:xfrm>
            <a:off x="-901017" y="2117271"/>
            <a:ext cx="10946033" cy="34778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it-IT" sz="4000" b="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Quantum Information and Computing</a:t>
            </a:r>
          </a:p>
          <a:p>
            <a:pPr algn="ctr"/>
            <a:r>
              <a:rPr lang="it-IT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2021 - 2022</a:t>
            </a:r>
          </a:p>
          <a:p>
            <a:pPr algn="ctr"/>
            <a:endParaRPr lang="it-IT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it-IT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Saverio Monaco</a:t>
            </a:r>
          </a:p>
          <a:p>
            <a:pPr algn="ctr"/>
            <a:r>
              <a:rPr lang="it-IT" sz="3600" b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21/11/2021</a:t>
            </a:r>
          </a:p>
          <a:p>
            <a:pPr algn="ctr"/>
            <a:r>
              <a:rPr lang="it-IT" sz="36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Exercise</a:t>
            </a:r>
            <a:r>
              <a:rPr lang="it-IT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3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3561B627-DAE3-4A7A-8A43-EAB4507252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368" y="5595146"/>
            <a:ext cx="1617889" cy="1153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8774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CasellaDiTesto 10">
            <a:extLst>
              <a:ext uri="{FF2B5EF4-FFF2-40B4-BE49-F238E27FC236}">
                <a16:creationId xmlns:a16="http://schemas.microsoft.com/office/drawing/2014/main" id="{ED32AF09-CF86-4D49-85E2-CC111B5F3D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9000" y="361950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180000" rIns="216000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endParaRPr lang="it-IT" altLang="it-IT" sz="2800" b="0">
              <a:solidFill>
                <a:schemeClr val="bg1"/>
              </a:solidFill>
            </a:endParaRPr>
          </a:p>
        </p:txBody>
      </p:sp>
      <p:sp>
        <p:nvSpPr>
          <p:cNvPr id="8195" name="CasellaDiTesto 13">
            <a:extLst>
              <a:ext uri="{FF2B5EF4-FFF2-40B4-BE49-F238E27FC236}">
                <a16:creationId xmlns:a16="http://schemas.microsoft.com/office/drawing/2014/main" id="{0D373E1D-380D-4868-9DBF-30318ECE99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37600" y="412750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180000" rIns="216000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endParaRPr lang="it-IT" altLang="it-IT" sz="2800" b="0">
              <a:solidFill>
                <a:schemeClr val="bg1"/>
              </a:solidFill>
            </a:endParaRPr>
          </a:p>
        </p:txBody>
      </p:sp>
      <p:sp>
        <p:nvSpPr>
          <p:cNvPr id="8197" name="CasellaDiTesto 1">
            <a:extLst>
              <a:ext uri="{FF2B5EF4-FFF2-40B4-BE49-F238E27FC236}">
                <a16:creationId xmlns:a16="http://schemas.microsoft.com/office/drawing/2014/main" id="{DABE2A0C-C977-463D-B219-FCD2A84DCF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76200" y="48101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180000" rIns="216000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endParaRPr lang="it-IT" altLang="it-IT" sz="2800" b="0">
              <a:solidFill>
                <a:schemeClr val="bg1"/>
              </a:solidFill>
            </a:endParaRP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7A7A617F-E94E-45F3-BF7B-6B8D74AC8DA7}"/>
              </a:ext>
            </a:extLst>
          </p:cNvPr>
          <p:cNvSpPr/>
          <p:nvPr/>
        </p:nvSpPr>
        <p:spPr>
          <a:xfrm>
            <a:off x="-103118" y="997020"/>
            <a:ext cx="8828058" cy="646331"/>
          </a:xfrm>
          <a:prstGeom prst="rect">
            <a:avLst/>
          </a:prstGeom>
          <a:solidFill>
            <a:srgbClr val="B20F21"/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3600" b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S</a:t>
            </a:r>
            <a:r>
              <a:rPr lang="en-US" sz="3600" b="0" dirty="0" err="1">
                <a:solidFill>
                  <a:schemeClr val="bg1"/>
                </a:solidFill>
              </a:rPr>
              <a:t>caling</a:t>
            </a:r>
            <a:r>
              <a:rPr lang="en-US" sz="3600" b="0" dirty="0">
                <a:solidFill>
                  <a:schemeClr val="bg1"/>
                </a:solidFill>
              </a:rPr>
              <a:t> of the matrix-matrix multiplication</a:t>
            </a:r>
            <a:r>
              <a:rPr lang="it-IT" sz="36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58DCD21B-E3AD-4470-957D-970842059B6C}"/>
              </a:ext>
            </a:extLst>
          </p:cNvPr>
          <p:cNvSpPr txBox="1"/>
          <p:nvPr/>
        </p:nvSpPr>
        <p:spPr bwMode="auto">
          <a:xfrm>
            <a:off x="306214" y="2849342"/>
            <a:ext cx="2178996" cy="919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80000" rIns="216000" rtlCol="0" anchor="ctr" anchorCtr="0">
            <a:noAutofit/>
          </a:bodyPr>
          <a:lstStyle/>
          <a:p>
            <a:pPr eaLnBrk="1" hangingPunct="1"/>
            <a:r>
              <a:rPr lang="it-IT" sz="2000" b="0" dirty="0"/>
              <a:t>Loop </a:t>
            </a:r>
            <a:r>
              <a:rPr lang="it-IT" sz="2000" b="0" dirty="0" err="1"/>
              <a:t>method</a:t>
            </a:r>
            <a:endParaRPr lang="en-US" sz="2000" b="0" dirty="0"/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8FB2B451-4D6F-4E4A-8022-B49B00349CAB}"/>
              </a:ext>
            </a:extLst>
          </p:cNvPr>
          <p:cNvSpPr txBox="1"/>
          <p:nvPr/>
        </p:nvSpPr>
        <p:spPr bwMode="auto">
          <a:xfrm>
            <a:off x="2215633" y="3161046"/>
            <a:ext cx="2396405" cy="919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80000" rIns="216000" rtlCol="0" anchor="ctr" anchorCtr="0">
            <a:noAutofit/>
          </a:bodyPr>
          <a:lstStyle/>
          <a:p>
            <a:pPr eaLnBrk="1" hangingPunct="1"/>
            <a:r>
              <a:rPr lang="it-IT" sz="2000" b="0" dirty="0"/>
              <a:t>Loop2 </a:t>
            </a:r>
            <a:r>
              <a:rPr lang="it-IT" sz="2000" b="0" dirty="0" err="1"/>
              <a:t>method</a:t>
            </a:r>
            <a:endParaRPr lang="it-IT" sz="2000" b="0" dirty="0"/>
          </a:p>
          <a:p>
            <a:pPr eaLnBrk="1" hangingPunct="1"/>
            <a:r>
              <a:rPr lang="it-IT" sz="2000" b="0" dirty="0"/>
              <a:t>(</a:t>
            </a:r>
            <a:r>
              <a:rPr lang="it-IT" sz="2000" b="0" dirty="0" err="1"/>
              <a:t>not</a:t>
            </a:r>
            <a:r>
              <a:rPr lang="it-IT" sz="2000" b="0" dirty="0"/>
              <a:t> </a:t>
            </a:r>
            <a:r>
              <a:rPr lang="it-IT" sz="2000" b="0" dirty="0" err="1"/>
              <a:t>chache</a:t>
            </a:r>
            <a:r>
              <a:rPr lang="it-IT" sz="2000" b="0" dirty="0"/>
              <a:t> </a:t>
            </a:r>
            <a:r>
              <a:rPr lang="it-IT" sz="2000" b="0" dirty="0" err="1"/>
              <a:t>optimized</a:t>
            </a:r>
            <a:r>
              <a:rPr lang="it-IT" sz="2000" b="0" dirty="0"/>
              <a:t>)</a:t>
            </a:r>
            <a:endParaRPr lang="en-US" sz="2000" b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asellaDiTesto 28">
                <a:extLst>
                  <a:ext uri="{FF2B5EF4-FFF2-40B4-BE49-F238E27FC236}">
                    <a16:creationId xmlns:a16="http://schemas.microsoft.com/office/drawing/2014/main" id="{08FF4D0F-CC39-4266-9AAE-5F86CB607FE1}"/>
                  </a:ext>
                </a:extLst>
              </p:cNvPr>
              <p:cNvSpPr txBox="1"/>
              <p:nvPr/>
            </p:nvSpPr>
            <p:spPr bwMode="auto">
              <a:xfrm>
                <a:off x="7614367" y="4743208"/>
                <a:ext cx="914400" cy="9144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rtlCol="0" anchor="ctr" anchorCtr="0">
                <a:noAutofit/>
              </a:bodyPr>
              <a:lstStyle/>
              <a:p>
                <a:pPr algn="r"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it-IT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it-IT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p>
                          <m:r>
                            <a:rPr lang="it-IT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it-IT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9" name="CasellaDiTesto 28">
                <a:extLst>
                  <a:ext uri="{FF2B5EF4-FFF2-40B4-BE49-F238E27FC236}">
                    <a16:creationId xmlns:a16="http://schemas.microsoft.com/office/drawing/2014/main" id="{08FF4D0F-CC39-4266-9AAE-5F86CB607F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614367" y="4743208"/>
                <a:ext cx="914400" cy="914400"/>
              </a:xfrm>
              <a:prstGeom prst="rect">
                <a:avLst/>
              </a:prstGeom>
              <a:blipFill>
                <a:blip r:embed="rId24"/>
                <a:stretch>
                  <a:fillRect r="-5333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CasellaDiTesto 31">
                <a:extLst>
                  <a:ext uri="{FF2B5EF4-FFF2-40B4-BE49-F238E27FC236}">
                    <a16:creationId xmlns:a16="http://schemas.microsoft.com/office/drawing/2014/main" id="{27C97DEF-4E14-4637-BBC6-F85A60E11EA0}"/>
                  </a:ext>
                </a:extLst>
              </p:cNvPr>
              <p:cNvSpPr txBox="1"/>
              <p:nvPr/>
            </p:nvSpPr>
            <p:spPr bwMode="auto">
              <a:xfrm>
                <a:off x="4047193" y="1779507"/>
                <a:ext cx="5660035" cy="32847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 eaLnBrk="1" hangingPunct="1"/>
                <a:r>
                  <a:rPr lang="it-IT" sz="2000" b="0" dirty="0"/>
                  <a:t>Pseudocode for Loop </a:t>
                </a:r>
                <a:r>
                  <a:rPr lang="it-IT" sz="2000" b="0" dirty="0" err="1"/>
                  <a:t>function</a:t>
                </a:r>
                <a:r>
                  <a:rPr lang="it-IT" sz="2000" b="0" dirty="0"/>
                  <a:t>:</a:t>
                </a:r>
              </a:p>
              <a:p>
                <a:pPr eaLnBrk="1" hangingPunct="1"/>
                <a:r>
                  <a:rPr lang="it-IT" b="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LOOP(A,B): # </a:t>
                </a:r>
                <a:r>
                  <a:rPr lang="it-IT" b="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multiplies</a:t>
                </a:r>
                <a:r>
                  <a:rPr lang="it-IT" b="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A and B</a:t>
                </a:r>
              </a:p>
              <a:p>
                <a:pPr eaLnBrk="1" hangingPunct="1"/>
                <a:r>
                  <a:rPr lang="it-IT" b="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   C = </a:t>
                </a:r>
                <a:r>
                  <a:rPr lang="it-IT" b="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matrix</a:t>
                </a:r>
                <a:r>
                  <a:rPr lang="it-IT" b="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(</a:t>
                </a:r>
                <a:r>
                  <a:rPr lang="it-IT" b="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A.ncols,B.nrows</a:t>
                </a:r>
                <a:r>
                  <a:rPr lang="it-IT" b="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)</a:t>
                </a:r>
              </a:p>
              <a:p>
                <a:pPr eaLnBrk="1" hangingPunct="1"/>
                <a:r>
                  <a:rPr lang="it-IT" b="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   for i from 1 to </a:t>
                </a:r>
                <a:r>
                  <a:rPr lang="it-IT" b="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A.ncols</a:t>
                </a:r>
                <a:r>
                  <a:rPr lang="it-IT" b="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:</a:t>
                </a:r>
              </a:p>
              <a:p>
                <a:pPr eaLnBrk="1" hangingPunct="1"/>
                <a:r>
                  <a:rPr lang="it-IT" b="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       for j from 1 to </a:t>
                </a:r>
                <a:r>
                  <a:rPr lang="it-IT" b="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B.nrows</a:t>
                </a:r>
                <a:r>
                  <a:rPr lang="it-IT" b="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:</a:t>
                </a:r>
              </a:p>
              <a:p>
                <a:pPr eaLnBrk="1" hangingPunct="1"/>
                <a:r>
                  <a:rPr lang="it-IT" b="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           sum = 0</a:t>
                </a:r>
              </a:p>
              <a:p>
                <a:pPr eaLnBrk="1" hangingPunct="1"/>
                <a:r>
                  <a:rPr lang="it-IT" b="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           for k from 1 to </a:t>
                </a:r>
                <a:r>
                  <a:rPr lang="it-IT" b="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A.nrows</a:t>
                </a:r>
                <a:r>
                  <a:rPr lang="it-IT" b="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:</a:t>
                </a:r>
              </a:p>
              <a:p>
                <a:pPr eaLnBrk="1" hangingPunct="1"/>
                <a:r>
                  <a:rPr lang="it-IT" b="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               sum = sum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𝑖𝑘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𝑘𝑗</m:t>
                        </m:r>
                      </m:sub>
                    </m:sSub>
                  </m:oMath>
                </a14:m>
                <a:endParaRPr lang="it-IT" b="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pPr eaLnBrk="1" hangingPunct="1"/>
                <a:r>
                  <a:rPr lang="it-IT" b="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           end for</a:t>
                </a:r>
              </a:p>
              <a:p>
                <a:pPr eaLnBrk="1" hangingPunct="1"/>
                <a:r>
                  <a:rPr lang="it-IT" b="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       end for</a:t>
                </a:r>
              </a:p>
              <a:p>
                <a:pPr eaLnBrk="1" hangingPunct="1"/>
                <a:r>
                  <a:rPr lang="it-IT" b="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   end for</a:t>
                </a:r>
                <a:endParaRPr lang="it-IT" sz="2400" b="0" dirty="0"/>
              </a:p>
            </p:txBody>
          </p:sp>
        </mc:Choice>
        <mc:Fallback xmlns="">
          <p:sp>
            <p:nvSpPr>
              <p:cNvPr id="32" name="CasellaDiTesto 31">
                <a:extLst>
                  <a:ext uri="{FF2B5EF4-FFF2-40B4-BE49-F238E27FC236}">
                    <a16:creationId xmlns:a16="http://schemas.microsoft.com/office/drawing/2014/main" id="{27C97DEF-4E14-4637-BBC6-F85A60E11E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047193" y="1779507"/>
                <a:ext cx="5660035" cy="3284745"/>
              </a:xfrm>
              <a:prstGeom prst="rect">
                <a:avLst/>
              </a:prstGeom>
              <a:blipFill>
                <a:blip r:embed="rId25"/>
                <a:stretch>
                  <a:fillRect l="-1185" t="-928" b="-2041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Connettore diritto 32">
            <a:extLst>
              <a:ext uri="{FF2B5EF4-FFF2-40B4-BE49-F238E27FC236}">
                <a16:creationId xmlns:a16="http://schemas.microsoft.com/office/drawing/2014/main" id="{69DA6372-9D24-4EEE-B62B-2DA6DB3A120A}"/>
              </a:ext>
            </a:extLst>
          </p:cNvPr>
          <p:cNvCxnSpPr>
            <a:cxnSpLocks/>
          </p:cNvCxnSpPr>
          <p:nvPr/>
        </p:nvCxnSpPr>
        <p:spPr bwMode="auto">
          <a:xfrm>
            <a:off x="4047193" y="1848255"/>
            <a:ext cx="0" cy="317130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pic>
        <p:nvPicPr>
          <p:cNvPr id="36" name="Immagine 35" descr="Immagine che contiene testo&#10;&#10;Descrizione generata automaticamente">
            <a:extLst>
              <a:ext uri="{FF2B5EF4-FFF2-40B4-BE49-F238E27FC236}">
                <a16:creationId xmlns:a16="http://schemas.microsoft.com/office/drawing/2014/main" id="{4D1FACC6-A0F7-4F3D-A966-F5DB24F50C2A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965" y="5472673"/>
            <a:ext cx="7284034" cy="1105121"/>
          </a:xfrm>
          <a:prstGeom prst="rect">
            <a:avLst/>
          </a:prstGeom>
        </p:spPr>
      </p:pic>
      <p:grpSp>
        <p:nvGrpSpPr>
          <p:cNvPr id="28" name="Gruppo 27">
            <a:extLst>
              <a:ext uri="{FF2B5EF4-FFF2-40B4-BE49-F238E27FC236}">
                <a16:creationId xmlns:a16="http://schemas.microsoft.com/office/drawing/2014/main" id="{533DABF3-D677-45F0-931E-1F2F2CA9797A}"/>
              </a:ext>
            </a:extLst>
          </p:cNvPr>
          <p:cNvGrpSpPr>
            <a:grpSpLocks noChangeAspect="1"/>
          </p:cNvGrpSpPr>
          <p:nvPr/>
        </p:nvGrpSpPr>
        <p:grpSpPr>
          <a:xfrm>
            <a:off x="2187700" y="1784600"/>
            <a:ext cx="1352145" cy="1352145"/>
            <a:chOff x="787941" y="2534056"/>
            <a:chExt cx="2704287" cy="2704287"/>
          </a:xfrm>
        </p:grpSpPr>
        <p:pic>
          <p:nvPicPr>
            <p:cNvPr id="30" name="Immagine 29">
              <a:extLst>
                <a:ext uri="{FF2B5EF4-FFF2-40B4-BE49-F238E27FC236}">
                  <a16:creationId xmlns:a16="http://schemas.microsoft.com/office/drawing/2014/main" id="{993E31BE-77CF-4EA7-BB4C-C8E5B208EC9A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7941" y="2534056"/>
              <a:ext cx="2704287" cy="2704287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31" name="Input penna 30">
                  <a:extLst>
                    <a:ext uri="{FF2B5EF4-FFF2-40B4-BE49-F238E27FC236}">
                      <a16:creationId xmlns:a16="http://schemas.microsoft.com/office/drawing/2014/main" id="{FADB5C7F-4E65-4E9F-BA14-2046D7543680}"/>
                    </a:ext>
                  </a:extLst>
                </p14:cNvPr>
                <p14:cNvContentPartPr/>
                <p14:nvPr/>
              </p14:nvContentPartPr>
              <p14:xfrm>
                <a:off x="1312713" y="3116474"/>
                <a:ext cx="1738800" cy="360"/>
              </p14:xfrm>
            </p:contentPart>
          </mc:Choice>
          <mc:Fallback xmlns="">
            <p:pic>
              <p:nvPicPr>
                <p:cNvPr id="8" name="Input penna 7">
                  <a:extLst>
                    <a:ext uri="{FF2B5EF4-FFF2-40B4-BE49-F238E27FC236}">
                      <a16:creationId xmlns:a16="http://schemas.microsoft.com/office/drawing/2014/main" id="{366DB20E-4B55-4286-8FE9-E69E196A37B8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276728" y="3098474"/>
                  <a:ext cx="181005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34" name="Input penna 33">
                  <a:extLst>
                    <a:ext uri="{FF2B5EF4-FFF2-40B4-BE49-F238E27FC236}">
                      <a16:creationId xmlns:a16="http://schemas.microsoft.com/office/drawing/2014/main" id="{0FA39A0D-7D87-4E2D-B508-31CF7BD78B4B}"/>
                    </a:ext>
                  </a:extLst>
                </p14:cNvPr>
                <p14:cNvContentPartPr/>
                <p14:nvPr/>
              </p14:nvContentPartPr>
              <p14:xfrm>
                <a:off x="1341873" y="3933674"/>
                <a:ext cx="1701360" cy="360"/>
              </p14:xfrm>
            </p:contentPart>
          </mc:Choice>
          <mc:Fallback xmlns="">
            <p:pic>
              <p:nvPicPr>
                <p:cNvPr id="9" name="Input penna 8">
                  <a:extLst>
                    <a:ext uri="{FF2B5EF4-FFF2-40B4-BE49-F238E27FC236}">
                      <a16:creationId xmlns:a16="http://schemas.microsoft.com/office/drawing/2014/main" id="{357FF319-8536-4926-834A-0F8DE49B9772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305888" y="3915674"/>
                  <a:ext cx="177261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35" name="Input penna 34">
                  <a:extLst>
                    <a:ext uri="{FF2B5EF4-FFF2-40B4-BE49-F238E27FC236}">
                      <a16:creationId xmlns:a16="http://schemas.microsoft.com/office/drawing/2014/main" id="{7F502546-5B51-46F7-8B72-149A10762A0A}"/>
                    </a:ext>
                  </a:extLst>
                </p14:cNvPr>
                <p14:cNvContentPartPr/>
                <p14:nvPr/>
              </p14:nvContentPartPr>
              <p14:xfrm>
                <a:off x="1346913" y="4736114"/>
                <a:ext cx="1673280" cy="360"/>
              </p14:xfrm>
            </p:contentPart>
          </mc:Choice>
          <mc:Fallback xmlns="">
            <p:pic>
              <p:nvPicPr>
                <p:cNvPr id="10" name="Input penna 9">
                  <a:extLst>
                    <a:ext uri="{FF2B5EF4-FFF2-40B4-BE49-F238E27FC236}">
                      <a16:creationId xmlns:a16="http://schemas.microsoft.com/office/drawing/2014/main" id="{91C64F95-D404-4518-896A-C0DFC629DF0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310913" y="4718114"/>
                  <a:ext cx="174456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37" name="Input penna 36">
                  <a:extLst>
                    <a:ext uri="{FF2B5EF4-FFF2-40B4-BE49-F238E27FC236}">
                      <a16:creationId xmlns:a16="http://schemas.microsoft.com/office/drawing/2014/main" id="{9DA155EF-3CCF-4A63-8CA6-37991E43D746}"/>
                    </a:ext>
                  </a:extLst>
                </p14:cNvPr>
                <p14:cNvContentPartPr/>
                <p14:nvPr/>
              </p14:nvContentPartPr>
              <p14:xfrm>
                <a:off x="1323153" y="3949874"/>
                <a:ext cx="1682280" cy="784440"/>
              </p14:xfrm>
            </p:contentPart>
          </mc:Choice>
          <mc:Fallback xmlns="">
            <p:pic>
              <p:nvPicPr>
                <p:cNvPr id="11" name="Input penna 10">
                  <a:extLst>
                    <a:ext uri="{FF2B5EF4-FFF2-40B4-BE49-F238E27FC236}">
                      <a16:creationId xmlns:a16="http://schemas.microsoft.com/office/drawing/2014/main" id="{C7588CFB-2E6F-4BD3-A8F3-D8B98B90D60C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287161" y="3913891"/>
                  <a:ext cx="1753545" cy="85568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38" name="Input penna 37">
                  <a:extLst>
                    <a:ext uri="{FF2B5EF4-FFF2-40B4-BE49-F238E27FC236}">
                      <a16:creationId xmlns:a16="http://schemas.microsoft.com/office/drawing/2014/main" id="{3AE784D5-9251-4216-BDD3-A3AD15566E21}"/>
                    </a:ext>
                  </a:extLst>
                </p14:cNvPr>
                <p14:cNvContentPartPr/>
                <p14:nvPr/>
              </p14:nvContentPartPr>
              <p14:xfrm>
                <a:off x="1325673" y="3147794"/>
                <a:ext cx="1715400" cy="799920"/>
              </p14:xfrm>
            </p:contentPart>
          </mc:Choice>
          <mc:Fallback xmlns="">
            <p:pic>
              <p:nvPicPr>
                <p:cNvPr id="12" name="Input penna 11">
                  <a:extLst>
                    <a:ext uri="{FF2B5EF4-FFF2-40B4-BE49-F238E27FC236}">
                      <a16:creationId xmlns:a16="http://schemas.microsoft.com/office/drawing/2014/main" id="{12C1561D-2A46-412F-B6CA-D95381C13D27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289681" y="3111826"/>
                  <a:ext cx="1786665" cy="871136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39" name="Triangolo isoscele 38">
              <a:extLst>
                <a:ext uri="{FF2B5EF4-FFF2-40B4-BE49-F238E27FC236}">
                  <a16:creationId xmlns:a16="http://schemas.microsoft.com/office/drawing/2014/main" id="{5C8B4D44-B894-4297-9D88-933F1DCE233E}"/>
                </a:ext>
              </a:extLst>
            </p:cNvPr>
            <p:cNvSpPr/>
            <p:nvPr/>
          </p:nvSpPr>
          <p:spPr bwMode="auto">
            <a:xfrm rot="5400000">
              <a:off x="2924887" y="4623660"/>
              <a:ext cx="184826" cy="224150"/>
            </a:xfrm>
            <a:prstGeom prst="triangle">
              <a:avLst/>
            </a:prstGeom>
            <a:solidFill>
              <a:srgbClr val="FF0000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grpSp>
        <p:nvGrpSpPr>
          <p:cNvPr id="40" name="Gruppo 39">
            <a:extLst>
              <a:ext uri="{FF2B5EF4-FFF2-40B4-BE49-F238E27FC236}">
                <a16:creationId xmlns:a16="http://schemas.microsoft.com/office/drawing/2014/main" id="{A6CC5083-8901-474D-841D-19B54C47EB06}"/>
              </a:ext>
            </a:extLst>
          </p:cNvPr>
          <p:cNvGrpSpPr>
            <a:grpSpLocks noChangeAspect="1"/>
          </p:cNvGrpSpPr>
          <p:nvPr/>
        </p:nvGrpSpPr>
        <p:grpSpPr>
          <a:xfrm rot="16200000" flipH="1">
            <a:off x="325571" y="1784600"/>
            <a:ext cx="1352145" cy="1352145"/>
            <a:chOff x="787941" y="2534056"/>
            <a:chExt cx="2704287" cy="2704287"/>
          </a:xfrm>
        </p:grpSpPr>
        <p:pic>
          <p:nvPicPr>
            <p:cNvPr id="41" name="Immagine 40">
              <a:extLst>
                <a:ext uri="{FF2B5EF4-FFF2-40B4-BE49-F238E27FC236}">
                  <a16:creationId xmlns:a16="http://schemas.microsoft.com/office/drawing/2014/main" id="{6AD61C60-E201-4AB7-A5BD-190B476F330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7941" y="2534056"/>
              <a:ext cx="2704287" cy="2704287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42" name="Input penna 41">
                  <a:extLst>
                    <a:ext uri="{FF2B5EF4-FFF2-40B4-BE49-F238E27FC236}">
                      <a16:creationId xmlns:a16="http://schemas.microsoft.com/office/drawing/2014/main" id="{0D71D83D-7810-41A6-9A8F-811DAA8AD4B5}"/>
                    </a:ext>
                  </a:extLst>
                </p14:cNvPr>
                <p14:cNvContentPartPr/>
                <p14:nvPr/>
              </p14:nvContentPartPr>
              <p14:xfrm>
                <a:off x="1312713" y="3116474"/>
                <a:ext cx="1738800" cy="360"/>
              </p14:xfrm>
            </p:contentPart>
          </mc:Choice>
          <mc:Fallback xmlns="">
            <p:pic>
              <p:nvPicPr>
                <p:cNvPr id="16" name="Input penna 15">
                  <a:extLst>
                    <a:ext uri="{FF2B5EF4-FFF2-40B4-BE49-F238E27FC236}">
                      <a16:creationId xmlns:a16="http://schemas.microsoft.com/office/drawing/2014/main" id="{9B385E72-6155-48F9-886C-2ECEEEAD18C9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276728" y="3098474"/>
                  <a:ext cx="181005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43" name="Input penna 42">
                  <a:extLst>
                    <a:ext uri="{FF2B5EF4-FFF2-40B4-BE49-F238E27FC236}">
                      <a16:creationId xmlns:a16="http://schemas.microsoft.com/office/drawing/2014/main" id="{CAE8BCBB-EAF7-43BC-A31E-CCC8911C381B}"/>
                    </a:ext>
                  </a:extLst>
                </p14:cNvPr>
                <p14:cNvContentPartPr/>
                <p14:nvPr/>
              </p14:nvContentPartPr>
              <p14:xfrm>
                <a:off x="1341873" y="3933674"/>
                <a:ext cx="1701360" cy="360"/>
              </p14:xfrm>
            </p:contentPart>
          </mc:Choice>
          <mc:Fallback xmlns="">
            <p:pic>
              <p:nvPicPr>
                <p:cNvPr id="17" name="Input penna 16">
                  <a:extLst>
                    <a:ext uri="{FF2B5EF4-FFF2-40B4-BE49-F238E27FC236}">
                      <a16:creationId xmlns:a16="http://schemas.microsoft.com/office/drawing/2014/main" id="{8567A7A0-79B0-4BA8-9053-F1B414267177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305888" y="3915674"/>
                  <a:ext cx="177261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44" name="Input penna 43">
                  <a:extLst>
                    <a:ext uri="{FF2B5EF4-FFF2-40B4-BE49-F238E27FC236}">
                      <a16:creationId xmlns:a16="http://schemas.microsoft.com/office/drawing/2014/main" id="{89BD5173-668A-405A-9F77-6AB3ED6181DF}"/>
                    </a:ext>
                  </a:extLst>
                </p14:cNvPr>
                <p14:cNvContentPartPr/>
                <p14:nvPr/>
              </p14:nvContentPartPr>
              <p14:xfrm>
                <a:off x="1346913" y="4736114"/>
                <a:ext cx="1673280" cy="360"/>
              </p14:xfrm>
            </p:contentPart>
          </mc:Choice>
          <mc:Fallback xmlns="">
            <p:pic>
              <p:nvPicPr>
                <p:cNvPr id="18" name="Input penna 17">
                  <a:extLst>
                    <a:ext uri="{FF2B5EF4-FFF2-40B4-BE49-F238E27FC236}">
                      <a16:creationId xmlns:a16="http://schemas.microsoft.com/office/drawing/2014/main" id="{1E9E1FD5-0F5D-4E14-9534-06E71ABE3456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310913" y="4718114"/>
                  <a:ext cx="174456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45" name="Input penna 44">
                  <a:extLst>
                    <a:ext uri="{FF2B5EF4-FFF2-40B4-BE49-F238E27FC236}">
                      <a16:creationId xmlns:a16="http://schemas.microsoft.com/office/drawing/2014/main" id="{911C83CD-9E2A-4AED-9BF8-03E4DF477A76}"/>
                    </a:ext>
                  </a:extLst>
                </p14:cNvPr>
                <p14:cNvContentPartPr/>
                <p14:nvPr/>
              </p14:nvContentPartPr>
              <p14:xfrm>
                <a:off x="1323153" y="3949874"/>
                <a:ext cx="1682280" cy="784440"/>
              </p14:xfrm>
            </p:contentPart>
          </mc:Choice>
          <mc:Fallback xmlns="">
            <p:pic>
              <p:nvPicPr>
                <p:cNvPr id="19" name="Input penna 18">
                  <a:extLst>
                    <a:ext uri="{FF2B5EF4-FFF2-40B4-BE49-F238E27FC236}">
                      <a16:creationId xmlns:a16="http://schemas.microsoft.com/office/drawing/2014/main" id="{F9AE2D8A-FD75-41C2-878D-494BBE7DAB17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287161" y="3913891"/>
                  <a:ext cx="1753545" cy="85568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46" name="Input penna 45">
                  <a:extLst>
                    <a:ext uri="{FF2B5EF4-FFF2-40B4-BE49-F238E27FC236}">
                      <a16:creationId xmlns:a16="http://schemas.microsoft.com/office/drawing/2014/main" id="{C7564ABE-1318-43EE-B037-1FD24AD011C2}"/>
                    </a:ext>
                  </a:extLst>
                </p14:cNvPr>
                <p14:cNvContentPartPr/>
                <p14:nvPr/>
              </p14:nvContentPartPr>
              <p14:xfrm>
                <a:off x="1325673" y="3147794"/>
                <a:ext cx="1715400" cy="799920"/>
              </p14:xfrm>
            </p:contentPart>
          </mc:Choice>
          <mc:Fallback xmlns="">
            <p:pic>
              <p:nvPicPr>
                <p:cNvPr id="20" name="Input penna 19">
                  <a:extLst>
                    <a:ext uri="{FF2B5EF4-FFF2-40B4-BE49-F238E27FC236}">
                      <a16:creationId xmlns:a16="http://schemas.microsoft.com/office/drawing/2014/main" id="{E9C701E6-C44A-4B4A-B736-294DDA975E51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289681" y="3111826"/>
                  <a:ext cx="1786665" cy="871136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47" name="Triangolo isoscele 46">
              <a:extLst>
                <a:ext uri="{FF2B5EF4-FFF2-40B4-BE49-F238E27FC236}">
                  <a16:creationId xmlns:a16="http://schemas.microsoft.com/office/drawing/2014/main" id="{BDEEA412-DA1A-4F0C-B691-C32E4CD84F4D}"/>
                </a:ext>
              </a:extLst>
            </p:cNvPr>
            <p:cNvSpPr/>
            <p:nvPr/>
          </p:nvSpPr>
          <p:spPr bwMode="auto">
            <a:xfrm rot="5400000">
              <a:off x="2924887" y="4623660"/>
              <a:ext cx="184826" cy="224150"/>
            </a:xfrm>
            <a:prstGeom prst="triangle">
              <a:avLst/>
            </a:prstGeom>
            <a:solidFill>
              <a:srgbClr val="FF0000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631176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CasellaDiTesto 10">
            <a:extLst>
              <a:ext uri="{FF2B5EF4-FFF2-40B4-BE49-F238E27FC236}">
                <a16:creationId xmlns:a16="http://schemas.microsoft.com/office/drawing/2014/main" id="{ED32AF09-CF86-4D49-85E2-CC111B5F3D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9000" y="361950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180000" rIns="216000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endParaRPr lang="it-IT" altLang="it-IT" sz="2800" b="0">
              <a:solidFill>
                <a:schemeClr val="bg1"/>
              </a:solidFill>
            </a:endParaRPr>
          </a:p>
        </p:txBody>
      </p:sp>
      <p:sp>
        <p:nvSpPr>
          <p:cNvPr id="8195" name="CasellaDiTesto 13">
            <a:extLst>
              <a:ext uri="{FF2B5EF4-FFF2-40B4-BE49-F238E27FC236}">
                <a16:creationId xmlns:a16="http://schemas.microsoft.com/office/drawing/2014/main" id="{0D373E1D-380D-4868-9DBF-30318ECE99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37600" y="412750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180000" rIns="216000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endParaRPr lang="it-IT" altLang="it-IT" sz="2800" b="0">
              <a:solidFill>
                <a:schemeClr val="bg1"/>
              </a:solidFill>
            </a:endParaRPr>
          </a:p>
        </p:txBody>
      </p:sp>
      <p:sp>
        <p:nvSpPr>
          <p:cNvPr id="8197" name="CasellaDiTesto 1">
            <a:extLst>
              <a:ext uri="{FF2B5EF4-FFF2-40B4-BE49-F238E27FC236}">
                <a16:creationId xmlns:a16="http://schemas.microsoft.com/office/drawing/2014/main" id="{DABE2A0C-C977-463D-B219-FCD2A84DCF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76200" y="48101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180000" rIns="216000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endParaRPr lang="it-IT" altLang="it-IT" sz="2800" b="0">
              <a:solidFill>
                <a:schemeClr val="bg1"/>
              </a:solidFill>
            </a:endParaRP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7A7A617F-E94E-45F3-BF7B-6B8D74AC8DA7}"/>
              </a:ext>
            </a:extLst>
          </p:cNvPr>
          <p:cNvSpPr/>
          <p:nvPr/>
        </p:nvSpPr>
        <p:spPr>
          <a:xfrm>
            <a:off x="-103118" y="997020"/>
            <a:ext cx="8828058" cy="646331"/>
          </a:xfrm>
          <a:prstGeom prst="rect">
            <a:avLst/>
          </a:prstGeom>
          <a:solidFill>
            <a:srgbClr val="B20F21"/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3600" b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S</a:t>
            </a:r>
            <a:r>
              <a:rPr lang="en-US" sz="3600" b="0" dirty="0" err="1">
                <a:solidFill>
                  <a:schemeClr val="bg1"/>
                </a:solidFill>
              </a:rPr>
              <a:t>caling</a:t>
            </a:r>
            <a:r>
              <a:rPr lang="en-US" sz="3600" b="0" dirty="0">
                <a:solidFill>
                  <a:schemeClr val="bg1"/>
                </a:solidFill>
              </a:rPr>
              <a:t> of the matrix-matrix multiplication</a:t>
            </a:r>
            <a:r>
              <a:rPr lang="it-IT" sz="36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</a:p>
        </p:txBody>
      </p:sp>
      <p:pic>
        <p:nvPicPr>
          <p:cNvPr id="4" name="Elemento grafico 3">
            <a:extLst>
              <a:ext uri="{FF2B5EF4-FFF2-40B4-BE49-F238E27FC236}">
                <a16:creationId xmlns:a16="http://schemas.microsoft.com/office/drawing/2014/main" id="{C753FFBB-0A43-4EF6-A5C4-0D2194E855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207352" y="2328787"/>
            <a:ext cx="5362251" cy="3574834"/>
          </a:xfrm>
          <a:prstGeom prst="rect">
            <a:avLst/>
          </a:prstGeom>
        </p:spPr>
      </p:pic>
      <p:pic>
        <p:nvPicPr>
          <p:cNvPr id="14" name="Elemento grafico 13">
            <a:extLst>
              <a:ext uri="{FF2B5EF4-FFF2-40B4-BE49-F238E27FC236}">
                <a16:creationId xmlns:a16="http://schemas.microsoft.com/office/drawing/2014/main" id="{DC6D9655-B909-41DC-B651-B98C0B54446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188236" y="2328787"/>
            <a:ext cx="5362251" cy="3574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4685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lemento grafico 3">
            <a:extLst>
              <a:ext uri="{FF2B5EF4-FFF2-40B4-BE49-F238E27FC236}">
                <a16:creationId xmlns:a16="http://schemas.microsoft.com/office/drawing/2014/main" id="{9949549F-043D-425C-A276-036632EF58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0704" y="4340690"/>
            <a:ext cx="4019647" cy="2679765"/>
          </a:xfrm>
          <a:prstGeom prst="rect">
            <a:avLst/>
          </a:prstGeom>
        </p:spPr>
      </p:pic>
      <p:pic>
        <p:nvPicPr>
          <p:cNvPr id="7" name="Elemento grafico 6">
            <a:extLst>
              <a:ext uri="{FF2B5EF4-FFF2-40B4-BE49-F238E27FC236}">
                <a16:creationId xmlns:a16="http://schemas.microsoft.com/office/drawing/2014/main" id="{07E8DE5B-561A-4BD0-9C82-686E0DE7A0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944988" y="1499182"/>
            <a:ext cx="4925448" cy="3283632"/>
          </a:xfrm>
          <a:prstGeom prst="rect">
            <a:avLst/>
          </a:prstGeom>
        </p:spPr>
      </p:pic>
      <p:sp>
        <p:nvSpPr>
          <p:cNvPr id="8194" name="CasellaDiTesto 10">
            <a:extLst>
              <a:ext uri="{FF2B5EF4-FFF2-40B4-BE49-F238E27FC236}">
                <a16:creationId xmlns:a16="http://schemas.microsoft.com/office/drawing/2014/main" id="{ED32AF09-CF86-4D49-85E2-CC111B5F3D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9000" y="361950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180000" rIns="216000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endParaRPr lang="it-IT" altLang="it-IT" sz="2800" b="0">
              <a:solidFill>
                <a:schemeClr val="bg1"/>
              </a:solidFill>
            </a:endParaRPr>
          </a:p>
        </p:txBody>
      </p:sp>
      <p:sp>
        <p:nvSpPr>
          <p:cNvPr id="8195" name="CasellaDiTesto 13">
            <a:extLst>
              <a:ext uri="{FF2B5EF4-FFF2-40B4-BE49-F238E27FC236}">
                <a16:creationId xmlns:a16="http://schemas.microsoft.com/office/drawing/2014/main" id="{0D373E1D-380D-4868-9DBF-30318ECE99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37600" y="412750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180000" rIns="216000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endParaRPr lang="it-IT" altLang="it-IT" sz="2800" b="0">
              <a:solidFill>
                <a:schemeClr val="bg1"/>
              </a:solidFill>
            </a:endParaRPr>
          </a:p>
        </p:txBody>
      </p:sp>
      <p:sp>
        <p:nvSpPr>
          <p:cNvPr id="8197" name="CasellaDiTesto 1">
            <a:extLst>
              <a:ext uri="{FF2B5EF4-FFF2-40B4-BE49-F238E27FC236}">
                <a16:creationId xmlns:a16="http://schemas.microsoft.com/office/drawing/2014/main" id="{DABE2A0C-C977-463D-B219-FCD2A84DCF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76200" y="48101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180000" rIns="216000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endParaRPr lang="it-IT" altLang="it-IT" sz="2800" b="0">
              <a:solidFill>
                <a:schemeClr val="bg1"/>
              </a:solidFill>
            </a:endParaRP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7A7A617F-E94E-45F3-BF7B-6B8D74AC8DA7}"/>
              </a:ext>
            </a:extLst>
          </p:cNvPr>
          <p:cNvSpPr/>
          <p:nvPr/>
        </p:nvSpPr>
        <p:spPr>
          <a:xfrm>
            <a:off x="-103118" y="997020"/>
            <a:ext cx="8828058" cy="646331"/>
          </a:xfrm>
          <a:prstGeom prst="rect">
            <a:avLst/>
          </a:prstGeom>
          <a:solidFill>
            <a:srgbClr val="B20F21"/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3600" b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S</a:t>
            </a:r>
            <a:r>
              <a:rPr lang="en-US" sz="3600" b="0" dirty="0" err="1">
                <a:solidFill>
                  <a:schemeClr val="bg1"/>
                </a:solidFill>
              </a:rPr>
              <a:t>caling</a:t>
            </a:r>
            <a:r>
              <a:rPr lang="en-US" sz="3600" b="0" dirty="0">
                <a:solidFill>
                  <a:schemeClr val="bg1"/>
                </a:solidFill>
              </a:rPr>
              <a:t> of the matrix-matrix multiplication</a:t>
            </a:r>
            <a:r>
              <a:rPr lang="it-IT" sz="36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9F879FB7-0FC7-4791-8082-4D51C6906424}"/>
              </a:ext>
            </a:extLst>
          </p:cNvPr>
          <p:cNvSpPr/>
          <p:nvPr/>
        </p:nvSpPr>
        <p:spPr bwMode="auto">
          <a:xfrm>
            <a:off x="2667034" y="3911544"/>
            <a:ext cx="663599" cy="646332"/>
          </a:xfrm>
          <a:prstGeom prst="ellipse">
            <a:avLst/>
          </a:prstGeom>
          <a:solidFill>
            <a:schemeClr val="accent1">
              <a:alpha val="1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Freccia in giù 11">
            <a:extLst>
              <a:ext uri="{FF2B5EF4-FFF2-40B4-BE49-F238E27FC236}">
                <a16:creationId xmlns:a16="http://schemas.microsoft.com/office/drawing/2014/main" id="{37E7D64A-C90D-49F9-95EE-82190502CB79}"/>
              </a:ext>
            </a:extLst>
          </p:cNvPr>
          <p:cNvSpPr/>
          <p:nvPr/>
        </p:nvSpPr>
        <p:spPr bwMode="auto">
          <a:xfrm>
            <a:off x="2884041" y="4557876"/>
            <a:ext cx="234818" cy="351883"/>
          </a:xfrm>
          <a:prstGeom prst="downArrow">
            <a:avLst/>
          </a:prstGeom>
          <a:solidFill>
            <a:schemeClr val="accent1">
              <a:alpha val="1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0D50F12C-3409-4E71-876A-B30CB2BB28E7}"/>
              </a:ext>
            </a:extLst>
          </p:cNvPr>
          <p:cNvSpPr/>
          <p:nvPr/>
        </p:nvSpPr>
        <p:spPr bwMode="auto">
          <a:xfrm>
            <a:off x="5974617" y="4383902"/>
            <a:ext cx="487680" cy="18288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5" name="Elemento grafico 4">
            <a:extLst>
              <a:ext uri="{FF2B5EF4-FFF2-40B4-BE49-F238E27FC236}">
                <a16:creationId xmlns:a16="http://schemas.microsoft.com/office/drawing/2014/main" id="{4894536E-2DB8-4602-A970-372F67A88B9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124353" y="4340690"/>
            <a:ext cx="4019647" cy="2679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2830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CasellaDiTesto 10">
            <a:extLst>
              <a:ext uri="{FF2B5EF4-FFF2-40B4-BE49-F238E27FC236}">
                <a16:creationId xmlns:a16="http://schemas.microsoft.com/office/drawing/2014/main" id="{ED32AF09-CF86-4D49-85E2-CC111B5F3D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9000" y="361950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180000" rIns="216000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endParaRPr lang="it-IT" altLang="it-IT" sz="2800" b="0">
              <a:solidFill>
                <a:schemeClr val="bg1"/>
              </a:solidFill>
            </a:endParaRPr>
          </a:p>
        </p:txBody>
      </p:sp>
      <p:sp>
        <p:nvSpPr>
          <p:cNvPr id="8195" name="CasellaDiTesto 13">
            <a:extLst>
              <a:ext uri="{FF2B5EF4-FFF2-40B4-BE49-F238E27FC236}">
                <a16:creationId xmlns:a16="http://schemas.microsoft.com/office/drawing/2014/main" id="{0D373E1D-380D-4868-9DBF-30318ECE99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37600" y="412750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180000" rIns="216000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endParaRPr lang="it-IT" altLang="it-IT" sz="2800" b="0">
              <a:solidFill>
                <a:schemeClr val="bg1"/>
              </a:solidFill>
            </a:endParaRPr>
          </a:p>
        </p:txBody>
      </p:sp>
      <p:sp>
        <p:nvSpPr>
          <p:cNvPr id="8197" name="CasellaDiTesto 1">
            <a:extLst>
              <a:ext uri="{FF2B5EF4-FFF2-40B4-BE49-F238E27FC236}">
                <a16:creationId xmlns:a16="http://schemas.microsoft.com/office/drawing/2014/main" id="{DABE2A0C-C977-463D-B219-FCD2A84DCF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76200" y="48101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180000" rIns="216000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endParaRPr lang="it-IT" altLang="it-IT" sz="2800" b="0">
              <a:solidFill>
                <a:schemeClr val="bg1"/>
              </a:solidFill>
            </a:endParaRP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7A7A617F-E94E-45F3-BF7B-6B8D74AC8DA7}"/>
              </a:ext>
            </a:extLst>
          </p:cNvPr>
          <p:cNvSpPr/>
          <p:nvPr/>
        </p:nvSpPr>
        <p:spPr>
          <a:xfrm>
            <a:off x="-89685" y="997217"/>
            <a:ext cx="5126403" cy="646331"/>
          </a:xfrm>
          <a:prstGeom prst="rect">
            <a:avLst/>
          </a:prstGeom>
          <a:solidFill>
            <a:srgbClr val="B20F21"/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36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3600" b="0" dirty="0">
                <a:solidFill>
                  <a:schemeClr val="bg1"/>
                </a:solidFill>
              </a:rPr>
              <a:t>Random Matrix Theory </a:t>
            </a:r>
            <a:endParaRPr lang="it-IT" sz="36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CACEB284-37A4-403A-BE06-2D41C17912D7}"/>
                  </a:ext>
                </a:extLst>
              </p:cNvPr>
              <p:cNvSpPr txBox="1"/>
              <p:nvPr/>
            </p:nvSpPr>
            <p:spPr bwMode="auto">
              <a:xfrm>
                <a:off x="144487" y="1507065"/>
                <a:ext cx="8855025" cy="17475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tIns="180000" rIns="216000" rtlCol="0" anchor="ctr" anchorCtr="0">
                <a:noAutofit/>
              </a:bodyPr>
              <a:lstStyle/>
              <a:p>
                <a:pPr eaLnBrk="1" hangingPunct="1"/>
                <a:r>
                  <a:rPr lang="it-IT" sz="2400" b="0" dirty="0"/>
                  <a:t>Study of the P(s) </a:t>
                </a:r>
                <a:r>
                  <a:rPr lang="it-IT" sz="2400" b="0" dirty="0" err="1"/>
                  <a:t>distribution</a:t>
                </a:r>
                <a:r>
                  <a:rPr lang="it-IT" sz="2400" b="0" dirty="0"/>
                  <a:t>, </a:t>
                </a:r>
                <a:r>
                  <a:rPr lang="it-IT" sz="2400" b="0" dirty="0" err="1"/>
                  <a:t>where</a:t>
                </a:r>
                <a:r>
                  <a:rPr lang="it-IT" sz="2400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it-IT" sz="2400" b="0" dirty="0"/>
                  <a:t> are the </a:t>
                </a:r>
                <a:r>
                  <a:rPr lang="it-IT" sz="2400" b="0" dirty="0" err="1"/>
                  <a:t>normalized</a:t>
                </a:r>
                <a:r>
                  <a:rPr lang="it-IT" sz="2400" b="0" dirty="0"/>
                  <a:t> </a:t>
                </a:r>
              </a:p>
              <a:p>
                <a:pPr eaLnBrk="1" hangingPunct="1"/>
                <a:r>
                  <a:rPr lang="it-IT" sz="2400" b="0" dirty="0" err="1"/>
                  <a:t>spacings</a:t>
                </a:r>
                <a:r>
                  <a:rPr lang="it-IT" sz="2400" b="0" dirty="0"/>
                  <a:t> </a:t>
                </a:r>
                <a:r>
                  <a:rPr lang="it-IT" sz="2400" b="0" dirty="0" err="1"/>
                  <a:t>between</a:t>
                </a:r>
                <a:r>
                  <a:rPr lang="it-IT" sz="2400" b="0" dirty="0"/>
                  <a:t> </a:t>
                </a:r>
                <a:r>
                  <a:rPr lang="it-IT" sz="2400" b="0" dirty="0" err="1"/>
                  <a:t>eigenvalues</a:t>
                </a:r>
                <a:r>
                  <a:rPr lang="it-IT" sz="2400" b="0" dirty="0"/>
                  <a:t>:</a:t>
                </a:r>
              </a:p>
              <a:p>
                <a:pPr eaLnBrk="1" hangingPunct="1"/>
                <a:r>
                  <a:rPr lang="it-IT" sz="2800" b="0" dirty="0"/>
                  <a:t> </a:t>
                </a:r>
                <a:endParaRPr lang="en-US" sz="2800" b="0" dirty="0"/>
              </a:p>
            </p:txBody>
          </p:sp>
        </mc:Choice>
        <mc:Fallback xmlns="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CACEB284-37A4-403A-BE06-2D41C17912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44487" y="1507065"/>
                <a:ext cx="8855025" cy="1747556"/>
              </a:xfrm>
              <a:prstGeom prst="rect">
                <a:avLst/>
              </a:prstGeom>
              <a:blipFill>
                <a:blip r:embed="rId3"/>
                <a:stretch>
                  <a:fillRect l="-1102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Elemento grafico 5">
            <a:extLst>
              <a:ext uri="{FF2B5EF4-FFF2-40B4-BE49-F238E27FC236}">
                <a16:creationId xmlns:a16="http://schemas.microsoft.com/office/drawing/2014/main" id="{EB229534-9667-444B-8434-0B2B7C190F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1418" y="2743582"/>
            <a:ext cx="2011111" cy="947262"/>
          </a:xfrm>
          <a:prstGeom prst="rect">
            <a:avLst/>
          </a:prstGeom>
        </p:spPr>
      </p:pic>
      <p:sp>
        <p:nvSpPr>
          <p:cNvPr id="9" name="Freccia a destra 8">
            <a:extLst>
              <a:ext uri="{FF2B5EF4-FFF2-40B4-BE49-F238E27FC236}">
                <a16:creationId xmlns:a16="http://schemas.microsoft.com/office/drawing/2014/main" id="{9C6E8850-747B-4822-ADB1-253C8CAC8ACB}"/>
              </a:ext>
            </a:extLst>
          </p:cNvPr>
          <p:cNvSpPr/>
          <p:nvPr/>
        </p:nvSpPr>
        <p:spPr bwMode="auto">
          <a:xfrm>
            <a:off x="2489104" y="3158974"/>
            <a:ext cx="520789" cy="161086"/>
          </a:xfrm>
          <a:prstGeom prst="rightArrow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6DC2C49A-B1DC-435E-B196-D6E3CE59676D}"/>
                  </a:ext>
                </a:extLst>
              </p:cNvPr>
              <p:cNvSpPr txBox="1"/>
              <p:nvPr/>
            </p:nvSpPr>
            <p:spPr bwMode="auto">
              <a:xfrm>
                <a:off x="3009893" y="2935110"/>
                <a:ext cx="3037617" cy="4151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tIns="180000" rIns="216000" rtlCol="0" anchor="ctr" anchorCtr="0">
                <a:noAutofit/>
              </a:bodyPr>
              <a:lstStyle/>
              <a:p>
                <a:pPr algn="r"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it-IT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it-IT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it-IT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it-IT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it-IT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it-IT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it-IT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it-IT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sSub>
                        <m:sSubPr>
                          <m:ctrlPr>
                            <a:rPr lang="it-IT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it-IT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it-IT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it-IT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it-IT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it-IT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it-IT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it-IT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6DC2C49A-B1DC-435E-B196-D6E3CE5967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009893" y="2935110"/>
                <a:ext cx="3037617" cy="415100"/>
              </a:xfrm>
              <a:prstGeom prst="rect">
                <a:avLst/>
              </a:prstGeom>
              <a:blipFill>
                <a:blip r:embed="rId6"/>
                <a:stretch>
                  <a:fillRect b="-17391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Freccia a destra 13">
            <a:extLst>
              <a:ext uri="{FF2B5EF4-FFF2-40B4-BE49-F238E27FC236}">
                <a16:creationId xmlns:a16="http://schemas.microsoft.com/office/drawing/2014/main" id="{86A7304A-F955-40EE-A745-B69D06D9590F}"/>
              </a:ext>
            </a:extLst>
          </p:cNvPr>
          <p:cNvSpPr/>
          <p:nvPr/>
        </p:nvSpPr>
        <p:spPr bwMode="auto">
          <a:xfrm>
            <a:off x="5899064" y="3155518"/>
            <a:ext cx="520789" cy="161086"/>
          </a:xfrm>
          <a:prstGeom prst="rightArrow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8EB60CBF-D583-48F5-89B3-9035FC67A1F6}"/>
                  </a:ext>
                </a:extLst>
              </p:cNvPr>
              <p:cNvSpPr txBox="1"/>
              <p:nvPr/>
            </p:nvSpPr>
            <p:spPr bwMode="auto">
              <a:xfrm>
                <a:off x="6795283" y="2701774"/>
                <a:ext cx="914400" cy="9144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rtlCol="0" anchor="ctr" anchorCtr="0">
                <a:noAutofit/>
              </a:bodyPr>
              <a:lstStyle/>
              <a:p>
                <a:pPr algn="r"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it-IT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it-IT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it-IT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it-IT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acc>
                        <m:accPr>
                          <m:chr m:val="̅"/>
                          <m:ctrlPr>
                            <a:rPr lang="it-IT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it-IT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</m:e>
                      </m:acc>
                      <m:r>
                        <a:rPr lang="it-IT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</m:oMath>
                  </m:oMathPara>
                </a14:m>
                <a:endParaRPr lang="en-US" sz="24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8EB60CBF-D583-48F5-89B3-9035FC67A1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795283" y="2701774"/>
                <a:ext cx="914400" cy="914400"/>
              </a:xfrm>
              <a:prstGeom prst="rect">
                <a:avLst/>
              </a:prstGeom>
              <a:blipFill>
                <a:blip r:embed="rId7"/>
                <a:stretch>
                  <a:fillRect l="-8667" r="-115333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Connettore 2 20">
            <a:extLst>
              <a:ext uri="{FF2B5EF4-FFF2-40B4-BE49-F238E27FC236}">
                <a16:creationId xmlns:a16="http://schemas.microsoft.com/office/drawing/2014/main" id="{D186CA84-13EA-4E33-AE55-02A5AE6EE017}"/>
              </a:ext>
            </a:extLst>
          </p:cNvPr>
          <p:cNvCxnSpPr>
            <a:cxnSpLocks/>
          </p:cNvCxnSpPr>
          <p:nvPr/>
        </p:nvCxnSpPr>
        <p:spPr bwMode="auto">
          <a:xfrm flipV="1">
            <a:off x="2738005" y="3439774"/>
            <a:ext cx="0" cy="54159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28640981-47C5-43D9-92D7-C2C901AE089B}"/>
              </a:ext>
            </a:extLst>
          </p:cNvPr>
          <p:cNvSpPr txBox="1"/>
          <p:nvPr/>
        </p:nvSpPr>
        <p:spPr bwMode="auto">
          <a:xfrm>
            <a:off x="1978320" y="3710571"/>
            <a:ext cx="3037616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180000" rIns="216000" rtlCol="0" anchor="ctr" anchorCtr="0">
            <a:noAutofit/>
          </a:bodyPr>
          <a:lstStyle/>
          <a:p>
            <a:pPr algn="r" eaLnBrk="1" hangingPunct="1"/>
            <a:r>
              <a:rPr lang="it-IT" sz="2400" b="0" dirty="0">
                <a:latin typeface="Courier New" panose="02070309020205020404" pitchFamily="49" charset="0"/>
                <a:cs typeface="Courier New" panose="02070309020205020404" pitchFamily="49" charset="0"/>
              </a:rPr>
              <a:t>ZHEEV() </a:t>
            </a:r>
            <a:r>
              <a:rPr lang="it-IT" sz="2400" b="0" dirty="0"/>
              <a:t>(</a:t>
            </a:r>
            <a:r>
              <a:rPr lang="it-IT" sz="2400" b="0" dirty="0" err="1"/>
              <a:t>Lapack</a:t>
            </a:r>
            <a:r>
              <a:rPr lang="it-IT" sz="2400" b="0" dirty="0"/>
              <a:t>)</a:t>
            </a:r>
            <a:endParaRPr lang="en-US" sz="2400" b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asellaDiTesto 24">
                <a:extLst>
                  <a:ext uri="{FF2B5EF4-FFF2-40B4-BE49-F238E27FC236}">
                    <a16:creationId xmlns:a16="http://schemas.microsoft.com/office/drawing/2014/main" id="{674FCBFE-84B4-4EFD-A4F1-D4D43252B45E}"/>
                  </a:ext>
                </a:extLst>
              </p:cNvPr>
              <p:cNvSpPr txBox="1"/>
              <p:nvPr/>
            </p:nvSpPr>
            <p:spPr bwMode="auto">
              <a:xfrm>
                <a:off x="144487" y="5080921"/>
                <a:ext cx="8855025" cy="9144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tIns="180000" rIns="216000" rtlCol="0" anchor="ctr" anchorCtr="0">
                <a:noAutofit/>
              </a:bodyPr>
              <a:lstStyle/>
              <a:p>
                <a:pPr eaLnBrk="1" hangingPunct="1"/>
                <a:r>
                  <a:rPr lang="it-IT" sz="2400" b="0" dirty="0"/>
                  <a:t>Fit P(s) </a:t>
                </a:r>
                <a:r>
                  <a:rPr lang="it-IT" sz="2400" b="0" dirty="0" err="1"/>
                  <a:t>using</a:t>
                </a:r>
                <a:r>
                  <a:rPr lang="it-IT" sz="2400" b="0" dirty="0"/>
                  <a:t> </a:t>
                </a:r>
                <a:r>
                  <a:rPr lang="it-IT" sz="2400" b="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curve_fit</a:t>
                </a:r>
                <a:r>
                  <a:rPr lang="it-IT" sz="2400" b="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  <a:r>
                  <a:rPr lang="it-IT" sz="2400" b="0" dirty="0"/>
                  <a:t>from </a:t>
                </a:r>
                <a:r>
                  <a:rPr lang="it-IT" sz="2400" b="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scipy.optimize</a:t>
                </a:r>
                <a:r>
                  <a:rPr lang="it-IT" sz="2400" b="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  <a:r>
                  <a:rPr lang="it-IT" sz="2400" b="0" dirty="0"/>
                  <a:t>in Python</a:t>
                </a:r>
              </a:p>
              <a:p>
                <a:pPr eaLnBrk="1" hangingPunct="1"/>
                <a:r>
                  <a:rPr lang="it-IT" sz="2400" b="0" dirty="0"/>
                  <a:t>with the </a:t>
                </a:r>
                <a:r>
                  <a:rPr lang="it-IT" sz="2400" b="0" dirty="0" err="1"/>
                  <a:t>function</a:t>
                </a:r>
                <a:r>
                  <a:rPr lang="it-IT" sz="2400" b="0" dirty="0"/>
                  <a:t>:</a:t>
                </a:r>
              </a:p>
              <a:p>
                <a:pPr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</m:sSup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it-IT" sz="2400" b="0" i="0" smtClean="0"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⁡(−</m:t>
                      </m:r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b="0" dirty="0"/>
              </a:p>
              <a:p>
                <a:pPr eaLnBrk="1" hangingPunct="1"/>
                <a:endParaRPr lang="en-US" sz="2400" b="0" dirty="0"/>
              </a:p>
              <a:p>
                <a:pPr eaLnBrk="1" hangingPunct="1"/>
                <a:r>
                  <a:rPr lang="en-US" sz="2400" b="0" dirty="0"/>
                  <a:t>For random Hermitian matrices and random (real) diagonal</a:t>
                </a:r>
              </a:p>
              <a:p>
                <a:pPr eaLnBrk="1" hangingPunct="1"/>
                <a:r>
                  <a:rPr lang="en-US" sz="2400" b="0" dirty="0"/>
                  <a:t> matrices</a:t>
                </a:r>
              </a:p>
            </p:txBody>
          </p:sp>
        </mc:Choice>
        <mc:Fallback xmlns="">
          <p:sp>
            <p:nvSpPr>
              <p:cNvPr id="25" name="CasellaDiTesto 24">
                <a:extLst>
                  <a:ext uri="{FF2B5EF4-FFF2-40B4-BE49-F238E27FC236}">
                    <a16:creationId xmlns:a16="http://schemas.microsoft.com/office/drawing/2014/main" id="{674FCBFE-84B4-4EFD-A4F1-D4D43252B4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44487" y="5080921"/>
                <a:ext cx="8855025" cy="914400"/>
              </a:xfrm>
              <a:prstGeom prst="rect">
                <a:avLst/>
              </a:prstGeom>
              <a:blipFill>
                <a:blip r:embed="rId8"/>
                <a:stretch>
                  <a:fillRect l="-1102" t="-75333" b="-98667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047525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CasellaDiTesto 10">
            <a:extLst>
              <a:ext uri="{FF2B5EF4-FFF2-40B4-BE49-F238E27FC236}">
                <a16:creationId xmlns:a16="http://schemas.microsoft.com/office/drawing/2014/main" id="{ED32AF09-CF86-4D49-85E2-CC111B5F3D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9000" y="361950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180000" rIns="216000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endParaRPr lang="it-IT" altLang="it-IT" sz="2800" b="0">
              <a:solidFill>
                <a:schemeClr val="bg1"/>
              </a:solidFill>
            </a:endParaRPr>
          </a:p>
        </p:txBody>
      </p:sp>
      <p:sp>
        <p:nvSpPr>
          <p:cNvPr id="8195" name="CasellaDiTesto 13">
            <a:extLst>
              <a:ext uri="{FF2B5EF4-FFF2-40B4-BE49-F238E27FC236}">
                <a16:creationId xmlns:a16="http://schemas.microsoft.com/office/drawing/2014/main" id="{0D373E1D-380D-4868-9DBF-30318ECE99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37600" y="412750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180000" rIns="216000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endParaRPr lang="it-IT" altLang="it-IT" sz="2800" b="0">
              <a:solidFill>
                <a:schemeClr val="bg1"/>
              </a:solidFill>
            </a:endParaRPr>
          </a:p>
        </p:txBody>
      </p:sp>
      <p:sp>
        <p:nvSpPr>
          <p:cNvPr id="8197" name="CasellaDiTesto 1">
            <a:extLst>
              <a:ext uri="{FF2B5EF4-FFF2-40B4-BE49-F238E27FC236}">
                <a16:creationId xmlns:a16="http://schemas.microsoft.com/office/drawing/2014/main" id="{DABE2A0C-C977-463D-B219-FCD2A84DCF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76200" y="48101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180000" rIns="216000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endParaRPr lang="it-IT" altLang="it-IT" sz="2800" b="0">
              <a:solidFill>
                <a:schemeClr val="bg1"/>
              </a:solidFill>
            </a:endParaRP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7A7A617F-E94E-45F3-BF7B-6B8D74AC8DA7}"/>
              </a:ext>
            </a:extLst>
          </p:cNvPr>
          <p:cNvSpPr/>
          <p:nvPr/>
        </p:nvSpPr>
        <p:spPr>
          <a:xfrm>
            <a:off x="-89685" y="997217"/>
            <a:ext cx="5126403" cy="646331"/>
          </a:xfrm>
          <a:prstGeom prst="rect">
            <a:avLst/>
          </a:prstGeom>
          <a:solidFill>
            <a:srgbClr val="B20F21"/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36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3600" b="0" dirty="0">
                <a:solidFill>
                  <a:schemeClr val="bg1"/>
                </a:solidFill>
              </a:rPr>
              <a:t>Random Matrix Theory </a:t>
            </a:r>
            <a:endParaRPr lang="it-IT" sz="36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5" name="Elemento grafico 4">
            <a:extLst>
              <a:ext uri="{FF2B5EF4-FFF2-40B4-BE49-F238E27FC236}">
                <a16:creationId xmlns:a16="http://schemas.microsoft.com/office/drawing/2014/main" id="{FAC875E9-71AB-4D8A-B1C8-62B01FA863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22864" y="1536700"/>
            <a:ext cx="5126404" cy="3154341"/>
          </a:xfrm>
          <a:prstGeom prst="rect">
            <a:avLst/>
          </a:prstGeom>
        </p:spPr>
      </p:pic>
      <p:pic>
        <p:nvPicPr>
          <p:cNvPr id="8" name="Elemento grafico 7">
            <a:extLst>
              <a:ext uri="{FF2B5EF4-FFF2-40B4-BE49-F238E27FC236}">
                <a16:creationId xmlns:a16="http://schemas.microsoft.com/office/drawing/2014/main" id="{0C69505E-E2DD-4D75-B369-1273B44A1D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23459" y="4362450"/>
            <a:ext cx="3876673" cy="2584449"/>
          </a:xfrm>
          <a:prstGeom prst="rect">
            <a:avLst/>
          </a:prstGeom>
        </p:spPr>
      </p:pic>
      <p:pic>
        <p:nvPicPr>
          <p:cNvPr id="13" name="Elemento grafico 12">
            <a:extLst>
              <a:ext uri="{FF2B5EF4-FFF2-40B4-BE49-F238E27FC236}">
                <a16:creationId xmlns:a16="http://schemas.microsoft.com/office/drawing/2014/main" id="{09E0A9B2-6D66-4D38-88FD-AD7084EABA0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572000" y="4362450"/>
            <a:ext cx="3876673" cy="2584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9093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2">
            <a:extLst>
              <a:ext uri="{FF2B5EF4-FFF2-40B4-BE49-F238E27FC236}">
                <a16:creationId xmlns:a16="http://schemas.microsoft.com/office/drawing/2014/main" id="{69AAD7CB-2301-461E-A13D-14C29E779385}"/>
              </a:ext>
            </a:extLst>
          </p:cNvPr>
          <p:cNvSpPr/>
          <p:nvPr/>
        </p:nvSpPr>
        <p:spPr>
          <a:xfrm>
            <a:off x="1044262" y="3609880"/>
            <a:ext cx="7176243" cy="1077218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it-IT" sz="3200" b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>
                    <a:lumMod val="95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rial"/>
                <a:cs typeface="Arial"/>
              </a:rPr>
              <a:t>Thanks for the </a:t>
            </a:r>
            <a:r>
              <a:rPr lang="it-IT" sz="3200" b="0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>
                    <a:lumMod val="95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rial"/>
                <a:cs typeface="Arial"/>
              </a:rPr>
              <a:t>attention</a:t>
            </a:r>
            <a:endParaRPr lang="it-IT" dirty="0" err="1"/>
          </a:p>
          <a:p>
            <a:pPr algn="ctr"/>
            <a:r>
              <a:rPr lang="it-IT" sz="3200" b="0" dirty="0">
                <a:ln w="9525">
                  <a:solidFill>
                    <a:srgbClr val="FFFFFF"/>
                  </a:solidFill>
                  <a:prstDash val="solid"/>
                </a:ln>
                <a:solidFill>
                  <a:schemeClr val="bg1">
                    <a:lumMod val="95000"/>
                  </a:schemeClr>
                </a:solidFill>
                <a:effectLst>
                  <a:outerShdw blurRad="12700" dist="38100" dir="2700000" algn="tl" rotWithShape="0">
                    <a:srgbClr val="FFFFFF">
                      <a:lumMod val="50000"/>
                    </a:srgbClr>
                  </a:outerShdw>
                </a:effectLst>
                <a:latin typeface="Arial"/>
                <a:cs typeface="Arial"/>
              </a:rPr>
              <a:t>___________________________</a:t>
            </a:r>
          </a:p>
        </p:txBody>
      </p:sp>
    </p:spTree>
    <p:extLst>
      <p:ext uri="{BB962C8B-B14F-4D97-AF65-F5344CB8AC3E}">
        <p14:creationId xmlns:p14="http://schemas.microsoft.com/office/powerpoint/2010/main" val="179372435"/>
      </p:ext>
    </p:extLst>
  </p:cSld>
  <p:clrMapOvr>
    <a:masterClrMapping/>
  </p:clrMapOvr>
</p:sld>
</file>

<file path=ppt/theme/theme1.xml><?xml version="1.0" encoding="utf-8"?>
<a:theme xmlns:a="http://schemas.openxmlformats.org/drawingml/2006/main" name="Struttura predefinita">
  <a:themeElements>
    <a:clrScheme name="Struttura predefinita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Struttura predefinita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it-IT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it-IT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  <a:txDef>
      <a:spPr bwMode="auto">
        <a:noFill/>
        <a:ln>
          <a:noFill/>
        </a:ln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  <a:ext uri="{91240B29-F687-4F45-9708-019B960494DF}">
            <a14:hiddenLine xmlns:a14="http://schemas.microsoft.com/office/drawing/2010/main" w="9525">
              <a:solidFill>
                <a:srgbClr val="000000"/>
              </a:solidFill>
              <a:miter lim="800000"/>
              <a:headEnd/>
              <a:tailEnd/>
            </a14:hiddenLine>
          </a:ext>
        </a:extLst>
      </a:spPr>
      <a:bodyPr wrap="square" tIns="180000" rIns="216000" anchor="ctr" anchorCtr="0">
        <a:noAutofit/>
      </a:bodyPr>
      <a:lstStyle>
        <a:defPPr algn="r" eaLnBrk="1" hangingPunct="1">
          <a:defRPr sz="2800" b="0" dirty="0">
            <a:solidFill>
              <a:schemeClr val="bg1"/>
            </a:solidFill>
          </a:defRPr>
        </a:defPPr>
      </a:lstStyle>
    </a:txDef>
  </a:objectDefaults>
  <a:extraClrSchemeLst>
    <a:extraClrScheme>
      <a:clrScheme name="Struttura predefinita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ruttura predefinita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ruttura predefinita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ruttura predefinita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ruttura predefinita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ruttura predefinita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uttura predefinita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uttura predefinita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uttura predefinita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uttura predefinita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uttura predefinita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uttura predefinita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ema di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33DCBB690369764B9D43BECCAB70C09E" ma:contentTypeVersion="2" ma:contentTypeDescription="Creare un nuovo documento." ma:contentTypeScope="" ma:versionID="afb4f6f0e8768aece4ced0bc8b592aa8">
  <xsd:schema xmlns:xsd="http://www.w3.org/2001/XMLSchema" xmlns:xs="http://www.w3.org/2001/XMLSchema" xmlns:p="http://schemas.microsoft.com/office/2006/metadata/properties" xmlns:ns3="8d210665-cc30-40de-a1c4-5d90bbb582de" targetNamespace="http://schemas.microsoft.com/office/2006/metadata/properties" ma:root="true" ma:fieldsID="30001dd1014d9356cef1b781b5f5a3ea" ns3:_="">
    <xsd:import namespace="8d210665-cc30-40de-a1c4-5d90bbb582de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d210665-cc30-40de-a1c4-5d90bbb582d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F5D3D51-03CC-4736-A35A-7D072B275084}">
  <ds:schemaRefs>
    <ds:schemaRef ds:uri="http://purl.org/dc/elements/1.1/"/>
    <ds:schemaRef ds:uri="http://schemas.microsoft.com/office/2006/metadata/properties"/>
    <ds:schemaRef ds:uri="http://purl.org/dc/dcmitype/"/>
    <ds:schemaRef ds:uri="http://schemas.microsoft.com/office/2006/documentManagement/types"/>
    <ds:schemaRef ds:uri="8d210665-cc30-40de-a1c4-5d90bbb582de"/>
    <ds:schemaRef ds:uri="http://schemas.openxmlformats.org/package/2006/metadata/core-properties"/>
    <ds:schemaRef ds:uri="http://schemas.microsoft.com/office/infopath/2007/PartnerControls"/>
    <ds:schemaRef ds:uri="http://www.w3.org/XML/1998/namespace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DA66CB83-75C2-4E18-A7C0-870E6C54CCD6}">
  <ds:schemaRefs>
    <ds:schemaRef ds:uri="8d210665-cc30-40de-a1c4-5d90bbb582de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855D325D-3B77-47CA-8757-84DD5741DFB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827</TotalTime>
  <Words>285</Words>
  <Application>Microsoft Office PowerPoint</Application>
  <PresentationFormat>Presentazione su schermo (4:3)</PresentationFormat>
  <Paragraphs>50</Paragraphs>
  <Slides>7</Slides>
  <Notes>5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7</vt:i4>
      </vt:variant>
    </vt:vector>
  </HeadingPairs>
  <TitlesOfParts>
    <vt:vector size="11" baseType="lpstr">
      <vt:lpstr>Arial</vt:lpstr>
      <vt:lpstr>Cambria Math</vt:lpstr>
      <vt:lpstr>Courier New</vt:lpstr>
      <vt:lpstr>Struttura predefinita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>Università degli Studi di Padova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utentecia1</dc:creator>
  <cp:lastModifiedBy>Monaco Saverio</cp:lastModifiedBy>
  <cp:revision>17</cp:revision>
  <cp:lastPrinted>2019-05-27T11:07:33Z</cp:lastPrinted>
  <dcterms:created xsi:type="dcterms:W3CDTF">2007-03-01T10:31:45Z</dcterms:created>
  <dcterms:modified xsi:type="dcterms:W3CDTF">2021-11-16T15:59:53Z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0x01010033DCBB690369764B9D43BECCAB70C09E</vt:lpwstr>
  </property>
</Properties>
</file>